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706" r:id="rId3"/>
    <p:sldMasterId id="2147483708" r:id="rId4"/>
  </p:sldMasterIdLst>
  <p:notesMasterIdLst>
    <p:notesMasterId r:id="rId8"/>
  </p:notesMasterIdLst>
  <p:sldIdLst>
    <p:sldId id="261" r:id="rId5"/>
    <p:sldId id="258" r:id="rId6"/>
    <p:sldId id="260" r:id="rId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0300" autoAdjust="0"/>
  </p:normalViewPr>
  <p:slideViewPr>
    <p:cSldViewPr>
      <p:cViewPr varScale="1">
        <p:scale>
          <a:sx n="88" d="100"/>
          <a:sy n="88" d="100"/>
        </p:scale>
        <p:origin x="286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BC4F32B5-1EE8-C345-A4CF-AA007A378652}" type="slidenum">
              <a:rPr lang="en-US"/>
              <a:pPr>
                <a:defRPr/>
              </a:pPr>
              <a:t>‹#›</a:t>
            </a:fld>
            <a:endParaRPr lang="en-US"/>
          </a:p>
        </p:txBody>
      </p:sp>
    </p:spTree>
    <p:extLst>
      <p:ext uri="{BB962C8B-B14F-4D97-AF65-F5344CB8AC3E}">
        <p14:creationId xmlns:p14="http://schemas.microsoft.com/office/powerpoint/2010/main" val="4286281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523BA7-08D0-074F-810D-AABD19579804}" type="slidenum">
              <a:rPr lang="en-US" sz="1200">
                <a:solidFill>
                  <a:srgbClr val="000000"/>
                </a:solidFill>
              </a:rPr>
              <a:pPr/>
              <a:t>1</a:t>
            </a:fld>
            <a:endParaRPr lang="en-US" sz="1200">
              <a:solidFill>
                <a:srgbClr val="000000"/>
              </a:solidFill>
            </a:endParaRPr>
          </a:p>
        </p:txBody>
      </p:sp>
      <p:sp>
        <p:nvSpPr>
          <p:cNvPr id="82946" name="Rectangle 2"/>
          <p:cNvSpPr>
            <a:spLocks noGrp="1" noRot="1" noChangeAspect="1" noChangeArrowheads="1"/>
          </p:cNvSpPr>
          <p:nvPr>
            <p:ph type="sldImg"/>
          </p:nvPr>
        </p:nvSpPr>
        <p:spPr>
          <a:xfrm>
            <a:off x="1150938" y="692150"/>
            <a:ext cx="4556125" cy="3416300"/>
          </a:xfrm>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spcBef>
                <a:spcPct val="0"/>
              </a:spcBef>
            </a:pPr>
            <a:r>
              <a:rPr lang="en-US" sz="2400">
                <a:ea typeface="ＭＳ Ｐゴシック" charset="0"/>
                <a:cs typeface="ＭＳ Ｐゴシック" charset="0"/>
              </a:rPr>
              <a:t>This diagram on page 251 shows how to prepare</a:t>
            </a:r>
            <a:r>
              <a:rPr lang="en-US" sz="2400" baseline="0">
                <a:ea typeface="ＭＳ Ｐゴシック" charset="0"/>
                <a:cs typeface="ＭＳ Ｐゴシック" charset="0"/>
              </a:rPr>
              <a:t> a sermon based on one passage, going from text to sermon. </a:t>
            </a:r>
            <a:r>
              <a:rPr lang="en-US" sz="2400" baseline="0" dirty="0">
                <a:ea typeface="ＭＳ Ｐゴシック" charset="0"/>
                <a:cs typeface="ＭＳ Ｐゴシック" charset="0"/>
              </a:rPr>
              <a:t>Ramesh Richard compares this to the human body, which starts on the outside (flesh) with words of the text and ends up back on the outside but with words of the speaker. Between these points must come an outline on which to hang these words, whether it be the structure of the text or of the sermon. The heart controls or pumps the flow of blood and should sum up the entire text/sermon, whereas using the brain helps us see the purpose of the EI (CPT) converted to the MI (CPS) to give direction to the message in terms of what to explain, prove or apply (3 Developmental Questions). These "body parts" match a parallel structure of the seven steps in the purple blocks. Haddon Robinson teaches a bit more complicated series of 10 steps that start and lead to the same purpose of preaching from the text. A two-page explanation of this 7-step process is on pages 27-28 of the course notes.</a:t>
            </a:r>
            <a:endParaRPr lang="en-US" sz="2400"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7D077A-AD4D-C145-A8C0-EF457FDEF640}" type="slidenum">
              <a:rPr lang="en-US" sz="1200">
                <a:solidFill>
                  <a:srgbClr val="000000"/>
                </a:solidFill>
              </a:rPr>
              <a:pPr/>
              <a:t>2</a:t>
            </a:fld>
            <a:endParaRPr lang="en-US" sz="1200">
              <a:solidFill>
                <a:srgbClr val="000000"/>
              </a:solidFill>
            </a:endParaRPr>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10B5E1-7FDE-AB46-A3F3-D999B238AFF2}" type="slidenum">
              <a:rPr lang="en-US"/>
              <a:pPr>
                <a:defRPr/>
              </a:pPr>
              <a:t>‹#›</a:t>
            </a:fld>
            <a:endParaRPr lang="en-US"/>
          </a:p>
        </p:txBody>
      </p:sp>
    </p:spTree>
    <p:extLst>
      <p:ext uri="{BB962C8B-B14F-4D97-AF65-F5344CB8AC3E}">
        <p14:creationId xmlns:p14="http://schemas.microsoft.com/office/powerpoint/2010/main" val="3580745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223EE4-6EE5-7942-9B21-7DCC7B5045A0}" type="slidenum">
              <a:rPr lang="en-US"/>
              <a:pPr>
                <a:defRPr/>
              </a:pPr>
              <a:t>‹#›</a:t>
            </a:fld>
            <a:endParaRPr lang="en-US"/>
          </a:p>
        </p:txBody>
      </p:sp>
    </p:spTree>
    <p:extLst>
      <p:ext uri="{BB962C8B-B14F-4D97-AF65-F5344CB8AC3E}">
        <p14:creationId xmlns:p14="http://schemas.microsoft.com/office/powerpoint/2010/main" val="194735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0B5888-60A6-7443-92C5-4CD919F924DF}" type="slidenum">
              <a:rPr lang="en-US"/>
              <a:pPr>
                <a:defRPr/>
              </a:pPr>
              <a:t>‹#›</a:t>
            </a:fld>
            <a:endParaRPr lang="en-US"/>
          </a:p>
        </p:txBody>
      </p:sp>
    </p:spTree>
    <p:extLst>
      <p:ext uri="{BB962C8B-B14F-4D97-AF65-F5344CB8AC3E}">
        <p14:creationId xmlns:p14="http://schemas.microsoft.com/office/powerpoint/2010/main" val="1863201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2EDE27-C206-C84E-B045-4D6170F1E1CB}" type="slidenum">
              <a:rPr lang="en-US"/>
              <a:pPr>
                <a:defRPr/>
              </a:pPr>
              <a:t>‹#›</a:t>
            </a:fld>
            <a:endParaRPr lang="en-US"/>
          </a:p>
        </p:txBody>
      </p:sp>
    </p:spTree>
    <p:extLst>
      <p:ext uri="{BB962C8B-B14F-4D97-AF65-F5344CB8AC3E}">
        <p14:creationId xmlns:p14="http://schemas.microsoft.com/office/powerpoint/2010/main" val="3032732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324670-8CBD-7041-972E-EB2E72A05D3F}" type="slidenum">
              <a:rPr lang="en-US"/>
              <a:pPr>
                <a:defRPr/>
              </a:pPr>
              <a:t>‹#›</a:t>
            </a:fld>
            <a:endParaRPr lang="en-US"/>
          </a:p>
        </p:txBody>
      </p:sp>
    </p:spTree>
    <p:extLst>
      <p:ext uri="{BB962C8B-B14F-4D97-AF65-F5344CB8AC3E}">
        <p14:creationId xmlns:p14="http://schemas.microsoft.com/office/powerpoint/2010/main" val="350140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A9C3E6-CE50-DA42-8610-34A3A6449925}" type="slidenum">
              <a:rPr lang="en-US"/>
              <a:pPr>
                <a:defRPr/>
              </a:pPr>
              <a:t>‹#›</a:t>
            </a:fld>
            <a:endParaRPr lang="en-US"/>
          </a:p>
        </p:txBody>
      </p:sp>
    </p:spTree>
    <p:extLst>
      <p:ext uri="{BB962C8B-B14F-4D97-AF65-F5344CB8AC3E}">
        <p14:creationId xmlns:p14="http://schemas.microsoft.com/office/powerpoint/2010/main" val="204476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8E6B63-7FB7-F746-B560-019F7795D393}" type="slidenum">
              <a:rPr lang="en-US"/>
              <a:pPr>
                <a:defRPr/>
              </a:pPr>
              <a:t>‹#›</a:t>
            </a:fld>
            <a:endParaRPr lang="en-US"/>
          </a:p>
        </p:txBody>
      </p:sp>
    </p:spTree>
    <p:extLst>
      <p:ext uri="{BB962C8B-B14F-4D97-AF65-F5344CB8AC3E}">
        <p14:creationId xmlns:p14="http://schemas.microsoft.com/office/powerpoint/2010/main" val="3890888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C30B6F-7DD1-1A4E-AA23-4638C4338F01}" type="slidenum">
              <a:rPr lang="en-US"/>
              <a:pPr>
                <a:defRPr/>
              </a:pPr>
              <a:t>‹#›</a:t>
            </a:fld>
            <a:endParaRPr lang="en-US"/>
          </a:p>
        </p:txBody>
      </p:sp>
    </p:spTree>
    <p:extLst>
      <p:ext uri="{BB962C8B-B14F-4D97-AF65-F5344CB8AC3E}">
        <p14:creationId xmlns:p14="http://schemas.microsoft.com/office/powerpoint/2010/main" val="791117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7CBB6D-C3BF-3243-979E-A650604CC24F}" type="slidenum">
              <a:rPr lang="en-US"/>
              <a:pPr>
                <a:defRPr/>
              </a:pPr>
              <a:t>‹#›</a:t>
            </a:fld>
            <a:endParaRPr lang="en-US"/>
          </a:p>
        </p:txBody>
      </p:sp>
    </p:spTree>
    <p:extLst>
      <p:ext uri="{BB962C8B-B14F-4D97-AF65-F5344CB8AC3E}">
        <p14:creationId xmlns:p14="http://schemas.microsoft.com/office/powerpoint/2010/main" val="3957095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BE7CABB-0694-244B-8ADF-A5CF5926B6FB}" type="slidenum">
              <a:rPr lang="en-US"/>
              <a:pPr>
                <a:defRPr/>
              </a:pPr>
              <a:t>‹#›</a:t>
            </a:fld>
            <a:endParaRPr lang="en-US"/>
          </a:p>
        </p:txBody>
      </p:sp>
    </p:spTree>
    <p:extLst>
      <p:ext uri="{BB962C8B-B14F-4D97-AF65-F5344CB8AC3E}">
        <p14:creationId xmlns:p14="http://schemas.microsoft.com/office/powerpoint/2010/main" val="955193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42941A-8203-E147-BFD9-92AC93ED2EF8}" type="slidenum">
              <a:rPr lang="en-US"/>
              <a:pPr>
                <a:defRPr/>
              </a:pPr>
              <a:t>‹#›</a:t>
            </a:fld>
            <a:endParaRPr lang="en-US"/>
          </a:p>
        </p:txBody>
      </p:sp>
    </p:spTree>
    <p:extLst>
      <p:ext uri="{BB962C8B-B14F-4D97-AF65-F5344CB8AC3E}">
        <p14:creationId xmlns:p14="http://schemas.microsoft.com/office/powerpoint/2010/main" val="298923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2D5BD8-4BC5-F142-B753-A566E4822754}" type="slidenum">
              <a:rPr lang="en-US"/>
              <a:pPr>
                <a:defRPr/>
              </a:pPr>
              <a:t>‹#›</a:t>
            </a:fld>
            <a:endParaRPr lang="en-US"/>
          </a:p>
        </p:txBody>
      </p:sp>
    </p:spTree>
    <p:extLst>
      <p:ext uri="{BB962C8B-B14F-4D97-AF65-F5344CB8AC3E}">
        <p14:creationId xmlns:p14="http://schemas.microsoft.com/office/powerpoint/2010/main" val="2953203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8CB296-5C90-3944-9967-8E667AA24F3F}" type="slidenum">
              <a:rPr lang="en-US"/>
              <a:pPr>
                <a:defRPr/>
              </a:pPr>
              <a:t>‹#›</a:t>
            </a:fld>
            <a:endParaRPr lang="en-US"/>
          </a:p>
        </p:txBody>
      </p:sp>
    </p:spTree>
    <p:extLst>
      <p:ext uri="{BB962C8B-B14F-4D97-AF65-F5344CB8AC3E}">
        <p14:creationId xmlns:p14="http://schemas.microsoft.com/office/powerpoint/2010/main" val="3170067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F43717-5308-6949-9940-AC15AEB73C49}" type="slidenum">
              <a:rPr lang="en-US"/>
              <a:pPr>
                <a:defRPr/>
              </a:pPr>
              <a:t>‹#›</a:t>
            </a:fld>
            <a:endParaRPr lang="en-US"/>
          </a:p>
        </p:txBody>
      </p:sp>
    </p:spTree>
    <p:extLst>
      <p:ext uri="{BB962C8B-B14F-4D97-AF65-F5344CB8AC3E}">
        <p14:creationId xmlns:p14="http://schemas.microsoft.com/office/powerpoint/2010/main" val="270219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CDA81-6B8D-0646-BC30-ACA036123FAD}" type="slidenum">
              <a:rPr lang="en-US"/>
              <a:pPr>
                <a:defRPr/>
              </a:pPr>
              <a:t>‹#›</a:t>
            </a:fld>
            <a:endParaRPr lang="en-US"/>
          </a:p>
        </p:txBody>
      </p:sp>
    </p:spTree>
    <p:extLst>
      <p:ext uri="{BB962C8B-B14F-4D97-AF65-F5344CB8AC3E}">
        <p14:creationId xmlns:p14="http://schemas.microsoft.com/office/powerpoint/2010/main" val="1375031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Comic Sans MS" charset="0"/>
              </a:defRPr>
            </a:lvl1pPr>
          </a:lstStyle>
          <a:p>
            <a:pPr>
              <a:defRPr/>
            </a:pPr>
            <a:fld id="{01A19C15-DD51-334D-B108-CB5C8980062D}" type="slidenum">
              <a:rPr lang="en-US"/>
              <a:pPr>
                <a:defRPr/>
              </a:pPr>
              <a:t>‹#›</a:t>
            </a:fld>
            <a:endParaRPr lang="en-US"/>
          </a:p>
        </p:txBody>
      </p:sp>
    </p:spTree>
    <p:extLst>
      <p:ext uri="{BB962C8B-B14F-4D97-AF65-F5344CB8AC3E}">
        <p14:creationId xmlns:p14="http://schemas.microsoft.com/office/powerpoint/2010/main" val="191358378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1025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6423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7497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8487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8464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33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E78C35-601A-5642-BF61-21D68847B8D7}" type="slidenum">
              <a:rPr lang="en-US"/>
              <a:pPr>
                <a:defRPr/>
              </a:pPr>
              <a:t>‹#›</a:t>
            </a:fld>
            <a:endParaRPr lang="en-US"/>
          </a:p>
        </p:txBody>
      </p:sp>
    </p:spTree>
    <p:extLst>
      <p:ext uri="{BB962C8B-B14F-4D97-AF65-F5344CB8AC3E}">
        <p14:creationId xmlns:p14="http://schemas.microsoft.com/office/powerpoint/2010/main" val="4175343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223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7775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8616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4634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453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4F5A40-8288-114E-9F9C-2D29EB885C09}" type="slidenum">
              <a:rPr lang="en-US"/>
              <a:pPr>
                <a:defRPr/>
              </a:pPr>
              <a:t>‹#›</a:t>
            </a:fld>
            <a:endParaRPr lang="en-US"/>
          </a:p>
        </p:txBody>
      </p:sp>
    </p:spTree>
    <p:extLst>
      <p:ext uri="{BB962C8B-B14F-4D97-AF65-F5344CB8AC3E}">
        <p14:creationId xmlns:p14="http://schemas.microsoft.com/office/powerpoint/2010/main" val="281359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4544A7-287D-8B46-8997-E81AF0F89CEA}" type="slidenum">
              <a:rPr lang="en-US"/>
              <a:pPr>
                <a:defRPr/>
              </a:pPr>
              <a:t>‹#›</a:t>
            </a:fld>
            <a:endParaRPr lang="en-US"/>
          </a:p>
        </p:txBody>
      </p:sp>
    </p:spTree>
    <p:extLst>
      <p:ext uri="{BB962C8B-B14F-4D97-AF65-F5344CB8AC3E}">
        <p14:creationId xmlns:p14="http://schemas.microsoft.com/office/powerpoint/2010/main" val="413281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B653F8-2E13-E549-AA8D-D12E6E29F1AC}" type="slidenum">
              <a:rPr lang="en-US"/>
              <a:pPr>
                <a:defRPr/>
              </a:pPr>
              <a:t>‹#›</a:t>
            </a:fld>
            <a:endParaRPr lang="en-US"/>
          </a:p>
        </p:txBody>
      </p:sp>
    </p:spTree>
    <p:extLst>
      <p:ext uri="{BB962C8B-B14F-4D97-AF65-F5344CB8AC3E}">
        <p14:creationId xmlns:p14="http://schemas.microsoft.com/office/powerpoint/2010/main" val="274371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37763A-9F44-784C-A97C-D99FB910EE41}" type="slidenum">
              <a:rPr lang="en-US"/>
              <a:pPr>
                <a:defRPr/>
              </a:pPr>
              <a:t>‹#›</a:t>
            </a:fld>
            <a:endParaRPr lang="en-US"/>
          </a:p>
        </p:txBody>
      </p:sp>
    </p:spTree>
    <p:extLst>
      <p:ext uri="{BB962C8B-B14F-4D97-AF65-F5344CB8AC3E}">
        <p14:creationId xmlns:p14="http://schemas.microsoft.com/office/powerpoint/2010/main" val="757738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C5D167-1B72-F647-8957-6394D2898C94}" type="slidenum">
              <a:rPr lang="en-US"/>
              <a:pPr>
                <a:defRPr/>
              </a:pPr>
              <a:t>‹#›</a:t>
            </a:fld>
            <a:endParaRPr lang="en-US"/>
          </a:p>
        </p:txBody>
      </p:sp>
    </p:spTree>
    <p:extLst>
      <p:ext uri="{BB962C8B-B14F-4D97-AF65-F5344CB8AC3E}">
        <p14:creationId xmlns:p14="http://schemas.microsoft.com/office/powerpoint/2010/main" val="239458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405C9F-CDC6-C847-81BE-1FCE02089708}" type="slidenum">
              <a:rPr lang="en-US"/>
              <a:pPr>
                <a:defRPr/>
              </a:pPr>
              <a:t>‹#›</a:t>
            </a:fld>
            <a:endParaRPr lang="en-US"/>
          </a:p>
        </p:txBody>
      </p:sp>
    </p:spTree>
    <p:extLst>
      <p:ext uri="{BB962C8B-B14F-4D97-AF65-F5344CB8AC3E}">
        <p14:creationId xmlns:p14="http://schemas.microsoft.com/office/powerpoint/2010/main" val="304235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7FD3F19B-9DCF-714E-9B29-2F952D75C5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67B11F70-37C9-A041-AF32-D8FA75CFA6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3426"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427"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10035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10035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01F188CD-86E3-6947-AEC7-7A4BC9D46F7C}" type="slidenum">
              <a:rPr lang="en-US"/>
              <a:pPr>
                <a:defRPr/>
              </a:pPr>
              <a:t>‹#›</a:t>
            </a:fld>
            <a:endParaRPr lang="en-US"/>
          </a:p>
        </p:txBody>
      </p:sp>
    </p:spTree>
    <p:extLst>
      <p:ext uri="{BB962C8B-B14F-4D97-AF65-F5344CB8AC3E}">
        <p14:creationId xmlns:p14="http://schemas.microsoft.com/office/powerpoint/2010/main" val="756729860"/>
      </p:ext>
    </p:extLst>
  </p:cSld>
  <p:clrMap bg1="lt1" tx1="dk1" bg2="lt2" tx2="dk2" accent1="accent1" accent2="accent2" accent3="accent3" accent4="accent4" accent5="accent5" accent6="accent6" hlink="hlink" folHlink="folHlink"/>
  <p:sldLayoutIdLst>
    <p:sldLayoutId id="2147483707" r:id="rId1"/>
  </p:sldLayoutIdLst>
  <p:txStyles>
    <p:title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Geneva"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778" name="Group 2"/>
          <p:cNvGrpSpPr>
            <a:grpSpLocks/>
          </p:cNvGrpSpPr>
          <p:nvPr/>
        </p:nvGrpSpPr>
        <p:grpSpPr bwMode="auto">
          <a:xfrm>
            <a:off x="6350" y="6350"/>
            <a:ext cx="9118600" cy="6832600"/>
            <a:chOff x="4" y="4"/>
            <a:chExt cx="5744" cy="4304"/>
          </a:xfrm>
        </p:grpSpPr>
        <p:sp>
          <p:nvSpPr>
            <p:cNvPr id="75781"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75782" name="Group 4"/>
            <p:cNvGrpSpPr>
              <a:grpSpLocks/>
            </p:cNvGrpSpPr>
            <p:nvPr/>
          </p:nvGrpSpPr>
          <p:grpSpPr bwMode="auto">
            <a:xfrm>
              <a:off x="288" y="225"/>
              <a:ext cx="5185" cy="3895"/>
              <a:chOff x="288" y="225"/>
              <a:chExt cx="5185" cy="3895"/>
            </a:xfrm>
          </p:grpSpPr>
          <p:sp>
            <p:nvSpPr>
              <p:cNvPr id="75783"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endParaRPr>
              </a:p>
            </p:txBody>
          </p:sp>
          <p:grpSp>
            <p:nvGrpSpPr>
              <p:cNvPr id="75784" name="Group 6"/>
              <p:cNvGrpSpPr>
                <a:grpSpLocks/>
              </p:cNvGrpSpPr>
              <p:nvPr/>
            </p:nvGrpSpPr>
            <p:grpSpPr bwMode="auto">
              <a:xfrm>
                <a:off x="288" y="231"/>
                <a:ext cx="86" cy="3889"/>
                <a:chOff x="288" y="231"/>
                <a:chExt cx="86" cy="3889"/>
              </a:xfrm>
            </p:grpSpPr>
            <p:sp>
              <p:nvSpPr>
                <p:cNvPr id="75790"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endParaRPr>
                </a:p>
              </p:txBody>
            </p:sp>
            <p:sp>
              <p:nvSpPr>
                <p:cNvPr id="75791"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endParaRPr>
                </a:p>
              </p:txBody>
            </p:sp>
          </p:grpSp>
          <p:grpSp>
            <p:nvGrpSpPr>
              <p:cNvPr id="75785" name="Group 9"/>
              <p:cNvGrpSpPr>
                <a:grpSpLocks/>
              </p:cNvGrpSpPr>
              <p:nvPr/>
            </p:nvGrpSpPr>
            <p:grpSpPr bwMode="auto">
              <a:xfrm>
                <a:off x="5386" y="225"/>
                <a:ext cx="87" cy="3886"/>
                <a:chOff x="5386" y="225"/>
                <a:chExt cx="87" cy="3886"/>
              </a:xfrm>
            </p:grpSpPr>
            <p:sp>
              <p:nvSpPr>
                <p:cNvPr id="75788"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endParaRPr>
                </a:p>
              </p:txBody>
            </p:sp>
            <p:sp>
              <p:nvSpPr>
                <p:cNvPr id="75789"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endParaRPr>
                </a:p>
              </p:txBody>
            </p:sp>
          </p:grpSp>
          <p:sp>
            <p:nvSpPr>
              <p:cNvPr id="75786"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endParaRPr>
              </a:p>
            </p:txBody>
          </p:sp>
          <p:sp>
            <p:nvSpPr>
              <p:cNvPr id="75787"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3086"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3087"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5476340"/>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609600"/>
            <a:ext cx="7775575"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800" b="1" dirty="0">
                <a:latin typeface="Arial"/>
                <a:cs typeface="Arial"/>
              </a:rPr>
              <a:t>The </a:t>
            </a:r>
            <a:r>
              <a:rPr lang="en-US" sz="2800" b="1" i="1" dirty="0">
                <a:latin typeface="Arial"/>
                <a:cs typeface="Arial"/>
              </a:rPr>
              <a:t>Preparing Expository Sermons</a:t>
            </a:r>
            <a:r>
              <a:rPr lang="en-US" sz="2800" b="1" dirty="0">
                <a:latin typeface="Arial"/>
                <a:cs typeface="Arial"/>
              </a:rPr>
              <a:t> Process</a:t>
            </a:r>
          </a:p>
        </p:txBody>
      </p:sp>
      <p:sp>
        <p:nvSpPr>
          <p:cNvPr id="81923"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useBgFill="1">
        <p:nvSpPr>
          <p:cNvPr id="4100" name="Rectangle 4"/>
          <p:cNvSpPr>
            <a:spLocks noChangeArrowheads="1"/>
          </p:cNvSpPr>
          <p:nvPr/>
        </p:nvSpPr>
        <p:spPr bwMode="auto">
          <a:xfrm>
            <a:off x="611188" y="1447800"/>
            <a:ext cx="7921625" cy="304800"/>
          </a:xfrm>
          <a:prstGeom prst="rect">
            <a:avLst/>
          </a:prstGeom>
          <a:ln w="12700">
            <a:noFill/>
            <a:miter lim="800000"/>
            <a:headEnd/>
            <a:tailEnd/>
          </a:ln>
          <a:effectLst/>
        </p:spPr>
        <p:txBody>
          <a:bodyPr lIns="90487" tIns="44450" rIns="90487" bIns="44450" anchor="ctr"/>
          <a:lstStyle/>
          <a:p>
            <a:pPr algn="ctr">
              <a:defRPr/>
            </a:pPr>
            <a:r>
              <a:rPr lang="en-US" sz="1800" b="1" dirty="0">
                <a:solidFill>
                  <a:srgbClr val="FFFF00"/>
                </a:solidFill>
                <a:effectLst>
                  <a:outerShdw blurRad="38100" dist="38100" dir="2700000" algn="tl">
                    <a:srgbClr val="000000"/>
                  </a:outerShdw>
                </a:effectLst>
                <a:latin typeface="Arial"/>
                <a:cs typeface="Arial"/>
              </a:rPr>
              <a:t>Based on Ramesh Richard, </a:t>
            </a:r>
            <a:r>
              <a:rPr lang="en-US" sz="1800" b="1" i="1" dirty="0">
                <a:solidFill>
                  <a:srgbClr val="FFFF00"/>
                </a:solidFill>
                <a:effectLst>
                  <a:outerShdw blurRad="38100" dist="38100" dir="2700000" algn="tl">
                    <a:srgbClr val="000000"/>
                  </a:outerShdw>
                </a:effectLst>
                <a:latin typeface="Arial"/>
                <a:cs typeface="Arial"/>
              </a:rPr>
              <a:t>Preparing Expository Sermons</a:t>
            </a:r>
          </a:p>
        </p:txBody>
      </p:sp>
      <p:sp>
        <p:nvSpPr>
          <p:cNvPr id="4101" name="Rectangle 5"/>
          <p:cNvSpPr>
            <a:spLocks noChangeArrowheads="1"/>
          </p:cNvSpPr>
          <p:nvPr/>
        </p:nvSpPr>
        <p:spPr bwMode="auto">
          <a:xfrm>
            <a:off x="2286000" y="5146675"/>
            <a:ext cx="1041400"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a:cs typeface="Arial"/>
              </a:rPr>
              <a:t>Study</a:t>
            </a:r>
          </a:p>
        </p:txBody>
      </p:sp>
      <p:sp>
        <p:nvSpPr>
          <p:cNvPr id="81926"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27"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28"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105" name="Rectangle 9"/>
          <p:cNvSpPr>
            <a:spLocks noChangeArrowheads="1"/>
          </p:cNvSpPr>
          <p:nvPr/>
        </p:nvSpPr>
        <p:spPr bwMode="auto">
          <a:xfrm>
            <a:off x="1995488" y="4419600"/>
            <a:ext cx="1550987"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a:cs typeface="Arial"/>
              </a:rPr>
              <a:t>Structure</a:t>
            </a:r>
          </a:p>
        </p:txBody>
      </p:sp>
      <p:sp>
        <p:nvSpPr>
          <p:cNvPr id="4106" name="Rectangle 10"/>
          <p:cNvSpPr>
            <a:spLocks noChangeArrowheads="1"/>
          </p:cNvSpPr>
          <p:nvPr/>
        </p:nvSpPr>
        <p:spPr bwMode="auto">
          <a:xfrm>
            <a:off x="5929313" y="5181600"/>
            <a:ext cx="1209675"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a:cs typeface="Arial"/>
              </a:rPr>
              <a:t>Preach</a:t>
            </a:r>
          </a:p>
        </p:txBody>
      </p:sp>
      <p:sp>
        <p:nvSpPr>
          <p:cNvPr id="4107" name="Rectangle 11"/>
          <p:cNvSpPr>
            <a:spLocks noChangeArrowheads="1"/>
          </p:cNvSpPr>
          <p:nvPr/>
        </p:nvSpPr>
        <p:spPr bwMode="auto">
          <a:xfrm>
            <a:off x="5638800" y="4419600"/>
            <a:ext cx="1550988"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a:cs typeface="Arial"/>
              </a:rPr>
              <a:t>Structure</a:t>
            </a:r>
          </a:p>
        </p:txBody>
      </p:sp>
      <p:sp>
        <p:nvSpPr>
          <p:cNvPr id="81932"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109" name="Rectangle 13"/>
          <p:cNvSpPr>
            <a:spLocks noChangeArrowheads="1"/>
          </p:cNvSpPr>
          <p:nvPr/>
        </p:nvSpPr>
        <p:spPr bwMode="auto">
          <a:xfrm>
            <a:off x="2438400" y="3643313"/>
            <a:ext cx="790575" cy="455612"/>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a:cs typeface="Arial"/>
              </a:rPr>
              <a:t>CPT</a:t>
            </a:r>
          </a:p>
        </p:txBody>
      </p:sp>
      <p:sp>
        <p:nvSpPr>
          <p:cNvPr id="81934"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35"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112"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a:cs typeface="Arial"/>
              </a:rPr>
              <a:t>CPS</a:t>
            </a:r>
          </a:p>
        </p:txBody>
      </p:sp>
      <p:sp>
        <p:nvSpPr>
          <p:cNvPr id="4113" name="Rectangle 17"/>
          <p:cNvSpPr>
            <a:spLocks noChangeArrowheads="1"/>
          </p:cNvSpPr>
          <p:nvPr/>
        </p:nvSpPr>
        <p:spPr bwMode="auto">
          <a:xfrm>
            <a:off x="3429000" y="2805113"/>
            <a:ext cx="24749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a:cs typeface="Arial"/>
              </a:rPr>
              <a:t>Purpose Bridge</a:t>
            </a:r>
          </a:p>
        </p:txBody>
      </p:sp>
      <p:sp>
        <p:nvSpPr>
          <p:cNvPr id="4114" name="Rectangle 18"/>
          <p:cNvSpPr>
            <a:spLocks noChangeArrowheads="1"/>
          </p:cNvSpPr>
          <p:nvPr/>
        </p:nvSpPr>
        <p:spPr bwMode="auto">
          <a:xfrm>
            <a:off x="4191000" y="2336800"/>
            <a:ext cx="901700" cy="396875"/>
          </a:xfrm>
          <a:prstGeom prst="rect">
            <a:avLst/>
          </a:prstGeom>
          <a:noFill/>
          <a:ln w="12700">
            <a:noFill/>
            <a:miter lim="800000"/>
            <a:headEnd/>
            <a:tailEnd/>
          </a:ln>
          <a:effectLst/>
        </p:spPr>
        <p:txBody>
          <a:bodyPr wrap="none"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a:cs typeface="Arial"/>
              </a:rPr>
              <a:t>Brain</a:t>
            </a:r>
            <a:endParaRPr lang="en-US" b="1" i="1">
              <a:solidFill>
                <a:srgbClr val="FDE3BA"/>
              </a:solidFill>
              <a:effectLst>
                <a:outerShdw blurRad="38100" dist="38100" dir="2700000" algn="tl">
                  <a:srgbClr val="000000"/>
                </a:outerShdw>
              </a:effectLst>
              <a:latin typeface="Arial"/>
              <a:cs typeface="Arial"/>
            </a:endParaRPr>
          </a:p>
        </p:txBody>
      </p:sp>
      <p:sp>
        <p:nvSpPr>
          <p:cNvPr id="4115" name="Rectangle 19"/>
          <p:cNvSpPr>
            <a:spLocks noChangeArrowheads="1"/>
          </p:cNvSpPr>
          <p:nvPr/>
        </p:nvSpPr>
        <p:spPr bwMode="auto">
          <a:xfrm>
            <a:off x="4102100" y="3708400"/>
            <a:ext cx="10795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a:cs typeface="Arial"/>
              </a:rPr>
              <a:t>Heart</a:t>
            </a:r>
            <a:endParaRPr lang="en-US" b="1" i="1">
              <a:solidFill>
                <a:srgbClr val="FDE3BA"/>
              </a:solidFill>
              <a:effectLst>
                <a:outerShdw blurRad="38100" dist="38100" dir="2700000" algn="tl">
                  <a:srgbClr val="000000"/>
                </a:outerShdw>
              </a:effectLst>
              <a:latin typeface="Arial"/>
              <a:cs typeface="Arial"/>
            </a:endParaRPr>
          </a:p>
        </p:txBody>
      </p:sp>
      <p:sp>
        <p:nvSpPr>
          <p:cNvPr id="4116" name="Rectangle 20"/>
          <p:cNvSpPr>
            <a:spLocks noChangeArrowheads="1"/>
          </p:cNvSpPr>
          <p:nvPr/>
        </p:nvSpPr>
        <p:spPr bwMode="auto">
          <a:xfrm>
            <a:off x="3923928" y="4470400"/>
            <a:ext cx="13843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a:cs typeface="Arial"/>
              </a:rPr>
              <a:t>Skeleton</a:t>
            </a:r>
            <a:endParaRPr lang="en-US" b="1" i="1">
              <a:solidFill>
                <a:srgbClr val="FDE3BA"/>
              </a:solidFill>
              <a:effectLst>
                <a:outerShdw blurRad="38100" dist="38100" dir="2700000" algn="tl">
                  <a:srgbClr val="000000"/>
                </a:outerShdw>
              </a:effectLst>
              <a:latin typeface="Arial"/>
              <a:cs typeface="Arial"/>
            </a:endParaRPr>
          </a:p>
        </p:txBody>
      </p:sp>
      <p:sp>
        <p:nvSpPr>
          <p:cNvPr id="4117" name="Rectangle 21"/>
          <p:cNvSpPr>
            <a:spLocks noChangeArrowheads="1"/>
          </p:cNvSpPr>
          <p:nvPr/>
        </p:nvSpPr>
        <p:spPr bwMode="auto">
          <a:xfrm>
            <a:off x="4178300" y="5232400"/>
            <a:ext cx="9271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a:cs typeface="Arial"/>
              </a:rPr>
              <a:t>Flesh</a:t>
            </a:r>
            <a:endParaRPr lang="en-US" b="1" i="1">
              <a:solidFill>
                <a:srgbClr val="FDE3BA"/>
              </a:solidFill>
              <a:effectLst>
                <a:outerShdw blurRad="38100" dist="38100" dir="2700000" algn="tl">
                  <a:srgbClr val="000000"/>
                </a:outerShdw>
              </a:effectLst>
              <a:latin typeface="Arial"/>
              <a:cs typeface="Arial"/>
            </a:endParaRPr>
          </a:p>
        </p:txBody>
      </p:sp>
      <p:sp>
        <p:nvSpPr>
          <p:cNvPr id="81942"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43"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44"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45"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46"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47"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124" name="Rectangle 28"/>
          <p:cNvSpPr>
            <a:spLocks noChangeArrowheads="1"/>
          </p:cNvSpPr>
          <p:nvPr/>
        </p:nvSpPr>
        <p:spPr bwMode="auto">
          <a:xfrm>
            <a:off x="2189163" y="1884363"/>
            <a:ext cx="960437" cy="4699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latin typeface="Arial"/>
                <a:cs typeface="Arial"/>
              </a:rPr>
              <a:t>TEXT</a:t>
            </a:r>
          </a:p>
        </p:txBody>
      </p:sp>
      <p:sp>
        <p:nvSpPr>
          <p:cNvPr id="4125" name="Rectangle 29"/>
          <p:cNvSpPr>
            <a:spLocks noChangeArrowheads="1"/>
          </p:cNvSpPr>
          <p:nvPr/>
        </p:nvSpPr>
        <p:spPr bwMode="auto">
          <a:xfrm>
            <a:off x="5770563" y="1884363"/>
            <a:ext cx="1519237" cy="4699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latin typeface="Arial"/>
                <a:cs typeface="Arial"/>
              </a:rPr>
              <a:t>SERMON</a:t>
            </a:r>
          </a:p>
        </p:txBody>
      </p:sp>
      <p:sp>
        <p:nvSpPr>
          <p:cNvPr id="4126" name="Rectangle 30"/>
          <p:cNvSpPr>
            <a:spLocks noChangeArrowheads="1"/>
          </p:cNvSpPr>
          <p:nvPr/>
        </p:nvSpPr>
        <p:spPr bwMode="auto">
          <a:xfrm>
            <a:off x="519113" y="5486400"/>
            <a:ext cx="14017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a:cs typeface="Arial"/>
              </a:rPr>
              <a:t>1 Choose Text</a:t>
            </a:r>
          </a:p>
        </p:txBody>
      </p:sp>
      <p:sp>
        <p:nvSpPr>
          <p:cNvPr id="4127" name="Rectangle 31"/>
          <p:cNvSpPr>
            <a:spLocks noChangeArrowheads="1"/>
          </p:cNvSpPr>
          <p:nvPr/>
        </p:nvSpPr>
        <p:spPr bwMode="auto">
          <a:xfrm>
            <a:off x="519113" y="5181600"/>
            <a:ext cx="14144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a:cs typeface="Arial"/>
              </a:rPr>
              <a:t>2 Analyze Text</a:t>
            </a:r>
          </a:p>
        </p:txBody>
      </p:sp>
      <p:sp>
        <p:nvSpPr>
          <p:cNvPr id="4128" name="Rectangle 32"/>
          <p:cNvSpPr>
            <a:spLocks noChangeArrowheads="1"/>
          </p:cNvSpPr>
          <p:nvPr/>
        </p:nvSpPr>
        <p:spPr bwMode="auto">
          <a:xfrm>
            <a:off x="595313" y="4443413"/>
            <a:ext cx="1370012"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a:cs typeface="Arial"/>
              </a:rPr>
              <a:t>3.1 Exegetical </a:t>
            </a:r>
          </a:p>
          <a:p>
            <a:pPr>
              <a:defRPr/>
            </a:pPr>
            <a:r>
              <a:rPr lang="en-US" sz="1400" b="1">
                <a:solidFill>
                  <a:srgbClr val="FFFFFF"/>
                </a:solidFill>
                <a:effectLst>
                  <a:outerShdw blurRad="38100" dist="38100" dir="2700000" algn="tl">
                    <a:srgbClr val="000000"/>
                  </a:outerShdw>
                </a:effectLst>
                <a:latin typeface="Arial"/>
                <a:cs typeface="Arial"/>
              </a:rPr>
              <a:t>      Outline</a:t>
            </a:r>
          </a:p>
        </p:txBody>
      </p:sp>
      <p:sp>
        <p:nvSpPr>
          <p:cNvPr id="4129" name="Rectangle 33"/>
          <p:cNvSpPr>
            <a:spLocks noChangeArrowheads="1"/>
          </p:cNvSpPr>
          <p:nvPr/>
        </p:nvSpPr>
        <p:spPr bwMode="auto">
          <a:xfrm>
            <a:off x="671513" y="3757613"/>
            <a:ext cx="178593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a:cs typeface="Arial"/>
              </a:rPr>
              <a:t>3.2 Exegetical Idea</a:t>
            </a:r>
          </a:p>
        </p:txBody>
      </p:sp>
      <p:sp>
        <p:nvSpPr>
          <p:cNvPr id="4130" name="Rectangle 34"/>
          <p:cNvSpPr>
            <a:spLocks noChangeArrowheads="1"/>
          </p:cNvSpPr>
          <p:nvPr/>
        </p:nvSpPr>
        <p:spPr bwMode="auto">
          <a:xfrm>
            <a:off x="1281113" y="2690813"/>
            <a:ext cx="1609725" cy="7366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a:cs typeface="Arial"/>
              </a:rPr>
              <a:t>4   The Three</a:t>
            </a:r>
          </a:p>
          <a:p>
            <a:pPr>
              <a:defRPr/>
            </a:pPr>
            <a:r>
              <a:rPr lang="en-US" sz="1400" b="1">
                <a:solidFill>
                  <a:srgbClr val="FFFFFF"/>
                </a:solidFill>
                <a:effectLst>
                  <a:outerShdw blurRad="38100" dist="38100" dir="2700000" algn="tl">
                    <a:srgbClr val="000000"/>
                  </a:outerShdw>
                </a:effectLst>
                <a:latin typeface="Arial"/>
                <a:cs typeface="Arial"/>
              </a:rPr>
              <a:t>   Developmental</a:t>
            </a:r>
          </a:p>
          <a:p>
            <a:pPr>
              <a:defRPr/>
            </a:pPr>
            <a:r>
              <a:rPr lang="en-US" sz="1400" b="1">
                <a:solidFill>
                  <a:srgbClr val="FFFFFF"/>
                </a:solidFill>
                <a:effectLst>
                  <a:outerShdw blurRad="38100" dist="38100" dir="2700000" algn="tl">
                    <a:srgbClr val="000000"/>
                  </a:outerShdw>
                </a:effectLst>
                <a:latin typeface="Arial"/>
                <a:cs typeface="Arial"/>
              </a:rPr>
              <a:t>    Questions</a:t>
            </a:r>
          </a:p>
        </p:txBody>
      </p:sp>
      <p:sp>
        <p:nvSpPr>
          <p:cNvPr id="4131" name="Rectangle 35"/>
          <p:cNvSpPr>
            <a:spLocks noChangeArrowheads="1"/>
          </p:cNvSpPr>
          <p:nvPr/>
        </p:nvSpPr>
        <p:spPr bwMode="auto">
          <a:xfrm>
            <a:off x="3338513" y="2157413"/>
            <a:ext cx="264795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a:cs typeface="Arial"/>
              </a:rPr>
              <a:t>5 Desired Listener Response</a:t>
            </a:r>
          </a:p>
        </p:txBody>
      </p:sp>
      <p:sp>
        <p:nvSpPr>
          <p:cNvPr id="4132" name="Rectangle 36"/>
          <p:cNvSpPr>
            <a:spLocks noChangeArrowheads="1"/>
          </p:cNvSpPr>
          <p:nvPr/>
        </p:nvSpPr>
        <p:spPr bwMode="auto">
          <a:xfrm>
            <a:off x="6843713" y="3757613"/>
            <a:ext cx="170021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a:cs typeface="Arial"/>
              </a:rPr>
              <a:t>6 Homiletical Idea</a:t>
            </a:r>
          </a:p>
        </p:txBody>
      </p:sp>
      <p:sp>
        <p:nvSpPr>
          <p:cNvPr id="4133" name="Rectangle 37"/>
          <p:cNvSpPr>
            <a:spLocks noChangeArrowheads="1"/>
          </p:cNvSpPr>
          <p:nvPr/>
        </p:nvSpPr>
        <p:spPr bwMode="auto">
          <a:xfrm>
            <a:off x="7339013" y="4191000"/>
            <a:ext cx="1290637" cy="950913"/>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a:cs typeface="Arial"/>
              </a:rPr>
              <a:t>7 Homiletical</a:t>
            </a:r>
          </a:p>
          <a:p>
            <a:pPr>
              <a:defRPr/>
            </a:pPr>
            <a:r>
              <a:rPr lang="en-US" sz="1400" b="1">
                <a:solidFill>
                  <a:srgbClr val="FFFFFF"/>
                </a:solidFill>
                <a:effectLst>
                  <a:outerShdw blurRad="38100" dist="38100" dir="2700000" algn="tl">
                    <a:srgbClr val="000000"/>
                  </a:outerShdw>
                </a:effectLst>
                <a:latin typeface="Arial"/>
                <a:cs typeface="Arial"/>
              </a:rPr>
              <a:t>   Outline</a:t>
            </a:r>
          </a:p>
          <a:p>
            <a:pPr>
              <a:defRPr/>
            </a:pPr>
            <a:r>
              <a:rPr lang="en-US" sz="1400" b="1">
                <a:solidFill>
                  <a:srgbClr val="FFFFFF"/>
                </a:solidFill>
                <a:effectLst>
                  <a:outerShdw blurRad="38100" dist="38100" dir="2700000" algn="tl">
                    <a:srgbClr val="000000"/>
                  </a:outerShdw>
                </a:effectLst>
                <a:latin typeface="Arial"/>
                <a:cs typeface="Arial"/>
              </a:rPr>
              <a:t>8 Clarity</a:t>
            </a:r>
          </a:p>
          <a:p>
            <a:pPr>
              <a:defRPr/>
            </a:pPr>
            <a:r>
              <a:rPr lang="en-US" sz="1400" b="1">
                <a:solidFill>
                  <a:srgbClr val="FFFFFF"/>
                </a:solidFill>
                <a:effectLst>
                  <a:outerShdw blurRad="38100" dist="38100" dir="2700000" algn="tl">
                    <a:srgbClr val="000000"/>
                  </a:outerShdw>
                </a:effectLst>
                <a:latin typeface="Arial"/>
                <a:cs typeface="Arial"/>
              </a:rPr>
              <a:t>9 Intro/Concl</a:t>
            </a:r>
          </a:p>
        </p:txBody>
      </p:sp>
      <p:sp>
        <p:nvSpPr>
          <p:cNvPr id="4134" name="Rectangle 38"/>
          <p:cNvSpPr>
            <a:spLocks noChangeArrowheads="1"/>
          </p:cNvSpPr>
          <p:nvPr/>
        </p:nvSpPr>
        <p:spPr bwMode="auto">
          <a:xfrm>
            <a:off x="7377113" y="5281613"/>
            <a:ext cx="1030287"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a:cs typeface="Arial"/>
              </a:rPr>
              <a:t>10 MSS &amp;</a:t>
            </a:r>
          </a:p>
          <a:p>
            <a:pPr>
              <a:defRPr/>
            </a:pPr>
            <a:r>
              <a:rPr lang="en-US" sz="1400" b="1">
                <a:solidFill>
                  <a:srgbClr val="FFFFFF"/>
                </a:solidFill>
                <a:effectLst>
                  <a:outerShdw blurRad="38100" dist="38100" dir="2700000" algn="tl">
                    <a:srgbClr val="000000"/>
                  </a:outerShdw>
                </a:effectLst>
                <a:latin typeface="Arial"/>
                <a:cs typeface="Arial"/>
              </a:rPr>
              <a:t>     Preach</a:t>
            </a:r>
          </a:p>
        </p:txBody>
      </p:sp>
      <p:sp>
        <p:nvSpPr>
          <p:cNvPr id="4135" name="Rectangle 39"/>
          <p:cNvSpPr>
            <a:spLocks noChangeArrowheads="1"/>
          </p:cNvSpPr>
          <p:nvPr/>
        </p:nvSpPr>
        <p:spPr bwMode="auto">
          <a:xfrm>
            <a:off x="685800" y="6021388"/>
            <a:ext cx="7924800" cy="303212"/>
          </a:xfrm>
          <a:prstGeom prst="rect">
            <a:avLst/>
          </a:prstGeom>
          <a:noFill/>
          <a:ln w="12700">
            <a:noFill/>
            <a:miter lim="800000"/>
            <a:headEnd/>
            <a:tailEnd/>
          </a:ln>
          <a:effectLst/>
        </p:spPr>
        <p:txBody>
          <a:bodyPr lIns="90487" tIns="44450" rIns="90487" bIns="44450">
            <a:spAutoFit/>
          </a:bodyPr>
          <a:lstStyle/>
          <a:p>
            <a:pPr algn="ctr">
              <a:defRPr/>
            </a:pPr>
            <a:r>
              <a:rPr lang="en-US" sz="1400" b="1">
                <a:solidFill>
                  <a:srgbClr val="FFFFFF"/>
                </a:solidFill>
                <a:effectLst>
                  <a:outerShdw blurRad="38100" dist="38100" dir="2700000" algn="tl">
                    <a:srgbClr val="000000"/>
                  </a:outerShdw>
                </a:effectLst>
                <a:latin typeface="Arial"/>
                <a:cs typeface="Arial"/>
              </a:rPr>
              <a:t>White text shows 10 steps adapted from Haddon Robinson, </a:t>
            </a:r>
            <a:r>
              <a:rPr lang="en-US" sz="1400" b="1" i="1">
                <a:solidFill>
                  <a:srgbClr val="FFFFFF"/>
                </a:solidFill>
                <a:effectLst>
                  <a:outerShdw blurRad="38100" dist="38100" dir="2700000" algn="tl">
                    <a:srgbClr val="000000"/>
                  </a:outerShdw>
                </a:effectLst>
                <a:latin typeface="Arial"/>
                <a:cs typeface="Arial"/>
              </a:rPr>
              <a:t>Biblical Preaching</a:t>
            </a:r>
            <a:endParaRPr lang="en-US" sz="1400" b="1">
              <a:solidFill>
                <a:srgbClr val="FFFFFF"/>
              </a:solidFill>
              <a:effectLst>
                <a:outerShdw blurRad="38100" dist="38100" dir="2700000" algn="tl">
                  <a:srgbClr val="000000"/>
                </a:outerShdw>
              </a:effectLst>
              <a:latin typeface="Arial"/>
              <a:cs typeface="Arial"/>
            </a:endParaRPr>
          </a:p>
        </p:txBody>
      </p:sp>
      <p:sp>
        <p:nvSpPr>
          <p:cNvPr id="41" name="Text Box 41"/>
          <p:cNvSpPr txBox="1">
            <a:spLocks noChangeArrowheads="1"/>
          </p:cNvSpPr>
          <p:nvPr/>
        </p:nvSpPr>
        <p:spPr>
          <a:xfrm>
            <a:off x="-76200" y="6521450"/>
            <a:ext cx="92281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dirty="0">
                <a:solidFill>
                  <a:srgbClr val="000066"/>
                </a:solidFill>
                <a:cs typeface="Arial" charset="0"/>
              </a:rPr>
              <a:t>Dr. Rick Griffith • Jordan Evangelical Theological Seminary • BibleStudyDownloads.org</a:t>
            </a:r>
          </a:p>
        </p:txBody>
      </p:sp>
      <p:sp>
        <p:nvSpPr>
          <p:cNvPr id="42" name="Text Box 41"/>
          <p:cNvSpPr txBox="1">
            <a:spLocks noChangeArrowheads="1"/>
          </p:cNvSpPr>
          <p:nvPr/>
        </p:nvSpPr>
        <p:spPr bwMode="auto">
          <a:xfrm>
            <a:off x="4355851" y="-26988"/>
            <a:ext cx="475265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chemeClr val="bg1"/>
                </a:solidFill>
                <a:cs typeface="Arial" charset="0"/>
              </a:rPr>
              <a:t>251 (cf. 27-28)</a:t>
            </a:r>
          </a:p>
        </p:txBody>
      </p:sp>
    </p:spTree>
    <p:extLst>
      <p:ext uri="{BB962C8B-B14F-4D97-AF65-F5344CB8AC3E}">
        <p14:creationId xmlns:p14="http://schemas.microsoft.com/office/powerpoint/2010/main" val="18230110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Preaching (Homiletics)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65436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888</TotalTime>
  <Words>330</Words>
  <Application>Microsoft Macintosh PowerPoint</Application>
  <PresentationFormat>On-screen Show (4:3)</PresentationFormat>
  <Paragraphs>43</Paragraphs>
  <Slides>3</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vt:i4>
      </vt:variant>
    </vt:vector>
  </HeadingPairs>
  <TitlesOfParts>
    <vt:vector size="13" baseType="lpstr">
      <vt:lpstr>Times</vt:lpstr>
      <vt:lpstr>Arial</vt:lpstr>
      <vt:lpstr>Book Antiqua</vt:lpstr>
      <vt:lpstr>Comic Sans MS</vt:lpstr>
      <vt:lpstr>Monotype Sorts</vt:lpstr>
      <vt:lpstr>Times New Roman</vt:lpstr>
      <vt:lpstr>Blank Presentation</vt:lpstr>
      <vt:lpstr>Default Design</vt:lpstr>
      <vt:lpstr>5_Default Design</vt:lpstr>
      <vt:lpstr>1_untitled 1</vt:lpstr>
      <vt:lpstr>The Preparing Expository Sermons Process</vt:lpstr>
      <vt:lpstr>Black</vt:lpstr>
      <vt:lpstr>Preaching (Homiletics)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Preparing Expository Sermons Process</dc:title>
  <dc:creator>Rick Griffith</dc:creator>
  <cp:lastModifiedBy>Rick Griffith</cp:lastModifiedBy>
  <cp:revision>16</cp:revision>
  <dcterms:created xsi:type="dcterms:W3CDTF">2006-09-25T02:17:18Z</dcterms:created>
  <dcterms:modified xsi:type="dcterms:W3CDTF">2023-02-15T13:12:16Z</dcterms:modified>
</cp:coreProperties>
</file>